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2" r:id="rId3"/>
    <p:sldId id="257" r:id="rId4"/>
    <p:sldId id="275" r:id="rId5"/>
    <p:sldId id="276" r:id="rId6"/>
    <p:sldId id="277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4" autoAdjust="0"/>
  </p:normalViewPr>
  <p:slideViewPr>
    <p:cSldViewPr snapToGrid="0">
      <p:cViewPr varScale="1">
        <p:scale>
          <a:sx n="62" d="100"/>
          <a:sy n="62" d="100"/>
        </p:scale>
        <p:origin x="82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9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3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91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7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5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2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1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0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2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9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6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F7AA2E-92BC-4771-8AD0-1B878E97EB2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83494D3-EC6B-435C-BB4E-864F97DEC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87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F33E72-2FEC-4CD8-BE75-62E5F5F14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AD-PROJECT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-1</a:t>
            </a:r>
            <a:r>
              <a:rPr lang="ko-KR" altLang="en-US" dirty="0">
                <a:solidFill>
                  <a:schemeClr val="tx1"/>
                </a:solidFill>
              </a:rPr>
              <a:t>조 발표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1E0BD-6008-49A3-8A6B-62AC45EC5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dirty="0"/>
              <a:t>20151772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김명호</a:t>
            </a:r>
            <a:endParaRPr lang="en-US" altLang="ko-KR" sz="1400" dirty="0"/>
          </a:p>
          <a:p>
            <a:pPr algn="ctr">
              <a:lnSpc>
                <a:spcPct val="90000"/>
              </a:lnSpc>
            </a:pPr>
            <a:r>
              <a:rPr lang="en-US" altLang="ko-KR" sz="1400" dirty="0"/>
              <a:t>20171703 - </a:t>
            </a:r>
            <a:r>
              <a:rPr lang="ko-KR" altLang="en-US" sz="1400" dirty="0"/>
              <a:t>정태원</a:t>
            </a:r>
            <a:endParaRPr lang="en-US" altLang="ko-KR" sz="1400" dirty="0"/>
          </a:p>
          <a:p>
            <a:pPr algn="ctr">
              <a:lnSpc>
                <a:spcPct val="90000"/>
              </a:lnSpc>
            </a:pPr>
            <a:r>
              <a:rPr lang="en-US" altLang="ko-KR" sz="1400" dirty="0"/>
              <a:t>20191675 - </a:t>
            </a:r>
            <a:r>
              <a:rPr lang="ko-KR" altLang="en-US" sz="1400" dirty="0"/>
              <a:t>조현진</a:t>
            </a:r>
            <a:endParaRPr lang="en-US" altLang="ko-KR" sz="1400" dirty="0"/>
          </a:p>
          <a:p>
            <a:pPr algn="ctr">
              <a:lnSpc>
                <a:spcPct val="90000"/>
              </a:lnSpc>
            </a:pPr>
            <a:r>
              <a:rPr lang="en-US" altLang="ko-KR" sz="1400" dirty="0"/>
              <a:t>20191681 - </a:t>
            </a:r>
            <a:r>
              <a:rPr lang="ko-KR" altLang="en-US" sz="1400" dirty="0"/>
              <a:t>최정훈</a:t>
            </a:r>
            <a:endParaRPr lang="en-US" altLang="ko-KR" sz="1400" dirty="0"/>
          </a:p>
          <a:p>
            <a:pPr algn="ctr">
              <a:lnSpc>
                <a:spcPct val="90000"/>
              </a:lnSpc>
            </a:pPr>
            <a:r>
              <a:rPr lang="en-US" altLang="ko-KR" sz="1400" dirty="0"/>
              <a:t>20191687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한수연</a:t>
            </a:r>
          </a:p>
        </p:txBody>
      </p:sp>
    </p:spTree>
    <p:extLst>
      <p:ext uri="{BB962C8B-B14F-4D97-AF65-F5344CB8AC3E}">
        <p14:creationId xmlns:p14="http://schemas.microsoft.com/office/powerpoint/2010/main" val="250322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0E0AD-EB55-498F-8FF0-0F6E1C66C689}"/>
              </a:ext>
            </a:extLst>
          </p:cNvPr>
          <p:cNvSpPr txBox="1"/>
          <p:nvPr/>
        </p:nvSpPr>
        <p:spPr>
          <a:xfrm>
            <a:off x="4796188" y="2968247"/>
            <a:ext cx="3205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“</a:t>
            </a:r>
            <a:r>
              <a:rPr lang="en-US" altLang="ko-KR" sz="3600" b="1" dirty="0">
                <a:solidFill>
                  <a:schemeClr val="accent1"/>
                </a:solidFill>
              </a:rPr>
              <a:t>AD Project</a:t>
            </a:r>
            <a:r>
              <a:rPr lang="en-US" altLang="ko-KR" sz="3600" b="1" dirty="0"/>
              <a:t>”</a:t>
            </a:r>
            <a:endParaRPr lang="ko-KR" altLang="en-US" sz="36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FD9317-4832-4F18-959F-97E396641661}"/>
              </a:ext>
            </a:extLst>
          </p:cNvPr>
          <p:cNvGrpSpPr/>
          <p:nvPr/>
        </p:nvGrpSpPr>
        <p:grpSpPr>
          <a:xfrm>
            <a:off x="5065160" y="1864464"/>
            <a:ext cx="4643148" cy="2860750"/>
            <a:chOff x="5065160" y="1864464"/>
            <a:chExt cx="4643148" cy="28607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B2EBA2-49EC-4FC5-A1FA-E5A3C96B7A18}"/>
                </a:ext>
              </a:extLst>
            </p:cNvPr>
            <p:cNvSpPr txBox="1"/>
            <p:nvPr/>
          </p:nvSpPr>
          <p:spPr>
            <a:xfrm>
              <a:off x="7688037" y="1864464"/>
              <a:ext cx="1860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전방 사물감지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80AF6C-E7F2-490E-83B6-1861C7E3CE92}"/>
                </a:ext>
              </a:extLst>
            </p:cNvPr>
            <p:cNvSpPr txBox="1"/>
            <p:nvPr/>
          </p:nvSpPr>
          <p:spPr>
            <a:xfrm>
              <a:off x="7554475" y="4325104"/>
              <a:ext cx="2153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도로 경사도 측정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6B51CD-AF70-4882-8974-56BEC7789C40}"/>
                </a:ext>
              </a:extLst>
            </p:cNvPr>
            <p:cNvGrpSpPr/>
            <p:nvPr/>
          </p:nvGrpSpPr>
          <p:grpSpPr>
            <a:xfrm>
              <a:off x="5065160" y="2064519"/>
              <a:ext cx="2248461" cy="2491857"/>
              <a:chOff x="5065160" y="2064519"/>
              <a:chExt cx="2248461" cy="24918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AD4B707-9E5F-45CB-A312-B4EE2223C6F7}"/>
                  </a:ext>
                </a:extLst>
              </p:cNvPr>
              <p:cNvGrpSpPr/>
              <p:nvPr/>
            </p:nvGrpSpPr>
            <p:grpSpPr>
              <a:xfrm>
                <a:off x="5065160" y="2064519"/>
                <a:ext cx="1399766" cy="2481583"/>
                <a:chOff x="5065160" y="2064519"/>
                <a:chExt cx="1399766" cy="248158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7F95F9B-B12B-44CE-A0CE-FFF8D9276107}"/>
                    </a:ext>
                  </a:extLst>
                </p:cNvPr>
                <p:cNvCxnSpPr/>
                <p:nvPr/>
              </p:nvCxnSpPr>
              <p:spPr>
                <a:xfrm>
                  <a:off x="5065160" y="3293592"/>
                  <a:ext cx="1387011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BD468971-52A9-4AB0-91E2-0286DC6DD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2446" y="2064519"/>
                  <a:ext cx="2480" cy="2481583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731D6B9-0972-40FB-818C-F38A336AD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7957" y="2064519"/>
                <a:ext cx="825664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054984F-633D-41C7-BB12-C39095921260}"/>
                  </a:ext>
                </a:extLst>
              </p:cNvPr>
              <p:cNvCxnSpPr/>
              <p:nvPr/>
            </p:nvCxnSpPr>
            <p:spPr>
              <a:xfrm>
                <a:off x="6487957" y="4556376"/>
                <a:ext cx="825664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5589B1-BB7A-4B43-B313-273064D13B1E}"/>
              </a:ext>
            </a:extLst>
          </p:cNvPr>
          <p:cNvGrpSpPr/>
          <p:nvPr/>
        </p:nvGrpSpPr>
        <p:grpSpPr>
          <a:xfrm>
            <a:off x="6436586" y="3104107"/>
            <a:ext cx="3791512" cy="400110"/>
            <a:chOff x="6193607" y="5167171"/>
            <a:chExt cx="3791512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6E6E9F-637A-44FD-BF49-336288C2D1D1}"/>
                </a:ext>
              </a:extLst>
            </p:cNvPr>
            <p:cNvSpPr txBox="1"/>
            <p:nvPr/>
          </p:nvSpPr>
          <p:spPr>
            <a:xfrm>
              <a:off x="7152834" y="5167171"/>
              <a:ext cx="2832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오르막길 주행 후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주차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9D2965F-EF09-4492-92D0-BD3EB7B44306}"/>
                </a:ext>
              </a:extLst>
            </p:cNvPr>
            <p:cNvCxnSpPr/>
            <p:nvPr/>
          </p:nvCxnSpPr>
          <p:spPr>
            <a:xfrm>
              <a:off x="6193607" y="5356985"/>
              <a:ext cx="82566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9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181 -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C347EF-A326-43DA-8BEC-C8A03FFE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3200">
                <a:solidFill>
                  <a:schemeClr val="tx1"/>
                </a:solidFill>
              </a:rPr>
              <a:t>1.</a:t>
            </a:r>
            <a:r>
              <a:rPr lang="ko-KR" altLang="en-US" sz="3200">
                <a:solidFill>
                  <a:schemeClr val="tx1"/>
                </a:solidFill>
              </a:rPr>
              <a:t>전방사물 포착 시 정지기능</a:t>
            </a:r>
            <a:endParaRPr lang="en-US" altLang="ko-KR" sz="3200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24692C-4DDD-465C-AD5C-2F297B0F0481}"/>
              </a:ext>
            </a:extLst>
          </p:cNvPr>
          <p:cNvSpPr txBox="1"/>
          <p:nvPr/>
        </p:nvSpPr>
        <p:spPr>
          <a:xfrm>
            <a:off x="5146751" y="1218475"/>
            <a:ext cx="6080050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ko-KR" altLang="en-US" sz="1600" dirty="0"/>
              <a:t>자율주행</a:t>
            </a:r>
            <a:r>
              <a:rPr lang="en-US" altLang="ko-KR" sz="1600" dirty="0"/>
              <a:t> </a:t>
            </a:r>
            <a:r>
              <a:rPr lang="ko-KR" altLang="en-US" sz="1600" dirty="0"/>
              <a:t>자동차가 지녀야하는 핵심기능</a:t>
            </a:r>
            <a:endParaRPr lang="en-US" altLang="ko-KR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ko-KR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ko-KR" altLang="en-US" sz="1600" dirty="0"/>
              <a:t>물체를 감지하면 정지한다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354768C-4FB2-4C2F-AE8C-22E68EC77472}"/>
              </a:ext>
            </a:extLst>
          </p:cNvPr>
          <p:cNvGrpSpPr/>
          <p:nvPr/>
        </p:nvGrpSpPr>
        <p:grpSpPr>
          <a:xfrm>
            <a:off x="5770617" y="2812058"/>
            <a:ext cx="4537733" cy="3015465"/>
            <a:chOff x="0" y="10"/>
            <a:chExt cx="12191980" cy="685799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835C72-FE64-4C42-B386-A9A21AF47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6" r="3460"/>
            <a:stretch/>
          </p:blipFill>
          <p:spPr>
            <a:xfrm>
              <a:off x="0" y="10"/>
              <a:ext cx="12191980" cy="685799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42DD9E3-C772-48A8-AD5B-BB71E055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532255" y="479222"/>
              <a:ext cx="559144" cy="10084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2F24E9-8D3B-4CE7-BC7E-380A7E561BF5}"/>
                </a:ext>
              </a:extLst>
            </p:cNvPr>
            <p:cNvGrpSpPr/>
            <p:nvPr/>
          </p:nvGrpSpPr>
          <p:grpSpPr>
            <a:xfrm>
              <a:off x="6359537" y="565316"/>
              <a:ext cx="2042882" cy="875312"/>
              <a:chOff x="3487060" y="2156861"/>
              <a:chExt cx="2042882" cy="87531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EE9C1E-A527-4158-9485-9BE1F77D7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848375" y="1843710"/>
                <a:ext cx="778982" cy="150161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2513611-2F42-4B51-81F1-A3EA08596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821651" y="2323881"/>
                <a:ext cx="875312" cy="541271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DEB595-B8A6-4B2E-B5F2-67D93E769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6636" y="2314419"/>
              <a:ext cx="2238687" cy="2229161"/>
            </a:xfrm>
            <a:prstGeom prst="rect">
              <a:avLst/>
            </a:prstGeom>
          </p:spPr>
        </p:pic>
        <p:pic>
          <p:nvPicPr>
            <p:cNvPr id="14" name="그래픽 13" descr="집">
              <a:extLst>
                <a:ext uri="{FF2B5EF4-FFF2-40B4-BE49-F238E27FC236}">
                  <a16:creationId xmlns:a16="http://schemas.microsoft.com/office/drawing/2014/main" id="{5618C34B-7CCF-48C7-A83B-B3DD230E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0127" y="526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1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C347EF-A326-43DA-8BEC-C8A03FFE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tx1"/>
                </a:solidFill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</a:rPr>
              <a:t>일정 경사도 이상 올라가면 감속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24692C-4DDD-465C-AD5C-2F297B0F0481}"/>
              </a:ext>
            </a:extLst>
          </p:cNvPr>
          <p:cNvSpPr txBox="1"/>
          <p:nvPr/>
        </p:nvSpPr>
        <p:spPr>
          <a:xfrm>
            <a:off x="5146751" y="1218475"/>
            <a:ext cx="6080050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en-US" altLang="ko-KR" sz="1600" dirty="0">
                <a:solidFill>
                  <a:prstClr val="white"/>
                </a:solidFill>
              </a:rPr>
              <a:t>IMU </a:t>
            </a:r>
            <a:r>
              <a:rPr lang="ko-KR" altLang="en-US" sz="1600" dirty="0">
                <a:solidFill>
                  <a:prstClr val="white"/>
                </a:solidFill>
              </a:rPr>
              <a:t>센서 활용</a:t>
            </a:r>
            <a:r>
              <a:rPr lang="en-US" altLang="ko-KR" sz="1600" dirty="0">
                <a:solidFill>
                  <a:prstClr val="white"/>
                </a:solidFill>
              </a:rPr>
              <a:t>(Roll</a:t>
            </a:r>
            <a:r>
              <a:rPr lang="ko-KR" altLang="en-US" sz="1600" dirty="0">
                <a:solidFill>
                  <a:prstClr val="white"/>
                </a:solidFill>
              </a:rPr>
              <a:t>값</a:t>
            </a:r>
            <a:r>
              <a:rPr lang="en-US" altLang="ko-KR" sz="1600" dirty="0">
                <a:solidFill>
                  <a:prstClr val="white"/>
                </a:solidFill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50" charset="-127"/>
              <a:cs typeface="+mn-cs"/>
            </a:endParaRPr>
          </a:p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</a:pPr>
            <a:r>
              <a:rPr lang="ko-KR" altLang="en-US" sz="1600" dirty="0">
                <a:solidFill>
                  <a:prstClr val="white"/>
                </a:solidFill>
              </a:rPr>
              <a:t>도로의 경사각이 과도하게 증가하면 주행에 영향을 끼칠 수 있다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7EE82E-8E14-4FAE-837C-BAD2E8D1DB45}"/>
              </a:ext>
            </a:extLst>
          </p:cNvPr>
          <p:cNvGrpSpPr/>
          <p:nvPr/>
        </p:nvGrpSpPr>
        <p:grpSpPr>
          <a:xfrm>
            <a:off x="5229436" y="2854609"/>
            <a:ext cx="5782107" cy="3844141"/>
            <a:chOff x="5229436" y="2854609"/>
            <a:chExt cx="5782107" cy="38441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6537535-332F-49C1-8BD1-4E7BF590E7B4}"/>
                </a:ext>
              </a:extLst>
            </p:cNvPr>
            <p:cNvGrpSpPr/>
            <p:nvPr/>
          </p:nvGrpSpPr>
          <p:grpSpPr>
            <a:xfrm>
              <a:off x="6630068" y="2854609"/>
              <a:ext cx="4381475" cy="3844141"/>
              <a:chOff x="3863103" y="632672"/>
              <a:chExt cx="8328897" cy="645693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C4C8836-1BC7-4A96-8E56-B1C5B7ED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043301">
                <a:off x="3863103" y="1757784"/>
                <a:ext cx="4465794" cy="3260239"/>
              </a:xfrm>
              <a:prstGeom prst="rect">
                <a:avLst/>
              </a:prstGeom>
            </p:spPr>
          </p:pic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8F7C9CB8-60FE-4C44-95DB-9C37DB43970D}"/>
                  </a:ext>
                </a:extLst>
              </p:cNvPr>
              <p:cNvSpPr/>
              <p:nvPr/>
            </p:nvSpPr>
            <p:spPr>
              <a:xfrm>
                <a:off x="6266046" y="632672"/>
                <a:ext cx="5925954" cy="5332395"/>
              </a:xfrm>
              <a:prstGeom prst="triangle">
                <a:avLst>
                  <a:gd name="adj" fmla="val 100000"/>
                </a:avLst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막힌 원호 9">
                <a:extLst>
                  <a:ext uri="{FF2B5EF4-FFF2-40B4-BE49-F238E27FC236}">
                    <a16:creationId xmlns:a16="http://schemas.microsoft.com/office/drawing/2014/main" id="{959BB35A-7F9D-4C5D-B2EA-7185052492A5}"/>
                  </a:ext>
                </a:extLst>
              </p:cNvPr>
              <p:cNvSpPr/>
              <p:nvPr/>
            </p:nvSpPr>
            <p:spPr>
              <a:xfrm>
                <a:off x="5154328" y="4922720"/>
                <a:ext cx="2223436" cy="2166885"/>
              </a:xfrm>
              <a:prstGeom prst="blockArc">
                <a:avLst>
                  <a:gd name="adj1" fmla="val 19078189"/>
                  <a:gd name="adj2" fmla="val 714"/>
                  <a:gd name="adj3" fmla="val 49691"/>
                </a:avLst>
              </a:prstGeom>
              <a:solidFill>
                <a:srgbClr val="FFFF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설명선: 선 10">
                <a:extLst>
                  <a:ext uri="{FF2B5EF4-FFF2-40B4-BE49-F238E27FC236}">
                    <a16:creationId xmlns:a16="http://schemas.microsoft.com/office/drawing/2014/main" id="{93D93595-C215-4472-8D50-F3BAC5D00897}"/>
                  </a:ext>
                </a:extLst>
              </p:cNvPr>
              <p:cNvSpPr/>
              <p:nvPr/>
            </p:nvSpPr>
            <p:spPr>
              <a:xfrm>
                <a:off x="8604985" y="4490020"/>
                <a:ext cx="2789484" cy="964909"/>
              </a:xfrm>
              <a:prstGeom prst="borderCallout1">
                <a:avLst>
                  <a:gd name="adj1" fmla="val 52534"/>
                  <a:gd name="adj2" fmla="val -316"/>
                  <a:gd name="adj3" fmla="val 121960"/>
                  <a:gd name="adj4" fmla="val -4847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경사각의 과도한 증가</a:t>
                </a:r>
                <a:r>
                  <a:rPr lang="en-US" altLang="ko-KR" b="1" dirty="0"/>
                  <a:t>!!</a:t>
                </a:r>
                <a:endParaRPr lang="ko-KR" altLang="en-US" b="1"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3BBE64-B69C-443B-BB71-F697B271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436" y="2854609"/>
              <a:ext cx="1664178" cy="1450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6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C347EF-A326-43DA-8BEC-C8A03FFE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tx1"/>
                </a:solidFill>
              </a:rPr>
              <a:t>3. </a:t>
            </a:r>
            <a:r>
              <a:rPr lang="ko-KR" altLang="en-US" sz="3200" dirty="0">
                <a:solidFill>
                  <a:schemeClr val="tx1"/>
                </a:solidFill>
              </a:rPr>
              <a:t>오르막길 주행 후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주차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24692C-4DDD-465C-AD5C-2F297B0F0481}"/>
              </a:ext>
            </a:extLst>
          </p:cNvPr>
          <p:cNvSpPr txBox="1"/>
          <p:nvPr/>
        </p:nvSpPr>
        <p:spPr>
          <a:xfrm>
            <a:off x="5146751" y="1218475"/>
            <a:ext cx="6080050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IMU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센서 활용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(Pitch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측정 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Pitch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를 기준으로 속도를 변경한다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Century Gothic" panose="020B0502020202020204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경사면의 주차 표시가 된 곳에 다다르면 주차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F5A24A-CFE8-420F-A6BE-8A57C5BE074F}"/>
              </a:ext>
            </a:extLst>
          </p:cNvPr>
          <p:cNvGrpSpPr/>
          <p:nvPr/>
        </p:nvGrpSpPr>
        <p:grpSpPr>
          <a:xfrm>
            <a:off x="5576468" y="3460323"/>
            <a:ext cx="4941871" cy="2788439"/>
            <a:chOff x="5586742" y="3460323"/>
            <a:chExt cx="4941871" cy="278843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AAFCCAE-D0A2-417E-9FAE-FB93F9AB128A}"/>
                </a:ext>
              </a:extLst>
            </p:cNvPr>
            <p:cNvGrpSpPr/>
            <p:nvPr/>
          </p:nvGrpSpPr>
          <p:grpSpPr>
            <a:xfrm>
              <a:off x="5586742" y="3460323"/>
              <a:ext cx="4941871" cy="2788439"/>
              <a:chOff x="5586742" y="3460323"/>
              <a:chExt cx="4941871" cy="278843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35742B-42B1-4CCA-8677-34621F26F2A0}"/>
                  </a:ext>
                </a:extLst>
              </p:cNvPr>
              <p:cNvGrpSpPr/>
              <p:nvPr/>
            </p:nvGrpSpPr>
            <p:grpSpPr>
              <a:xfrm>
                <a:off x="5586742" y="4697245"/>
                <a:ext cx="4941871" cy="1551517"/>
                <a:chOff x="5586742" y="4697245"/>
                <a:chExt cx="4941871" cy="155151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CA6C9C4-8511-4938-BCE5-C466574D4975}"/>
                    </a:ext>
                  </a:extLst>
                </p:cNvPr>
                <p:cNvGrpSpPr/>
                <p:nvPr/>
              </p:nvGrpSpPr>
              <p:grpSpPr>
                <a:xfrm>
                  <a:off x="5586742" y="4697245"/>
                  <a:ext cx="4941871" cy="1551517"/>
                  <a:chOff x="1798865" y="1925052"/>
                  <a:chExt cx="6392234" cy="2146433"/>
                </a:xfrm>
                <a:solidFill>
                  <a:schemeClr val="tx2"/>
                </a:solidFill>
              </p:grpSpPr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EC0D4B1D-AC1D-43C9-A557-DFE235194A64}"/>
                      </a:ext>
                    </a:extLst>
                  </p:cNvPr>
                  <p:cNvSpPr/>
                  <p:nvPr/>
                </p:nvSpPr>
                <p:spPr>
                  <a:xfrm>
                    <a:off x="1798865" y="1925052"/>
                    <a:ext cx="3073667" cy="21464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DDDCAA3-E185-4A84-B5D3-B4FC2E2DC41D}"/>
                      </a:ext>
                    </a:extLst>
                  </p:cNvPr>
                  <p:cNvSpPr/>
                  <p:nvPr/>
                </p:nvSpPr>
                <p:spPr>
                  <a:xfrm>
                    <a:off x="4825465" y="1925052"/>
                    <a:ext cx="3365634" cy="2146433"/>
                  </a:xfrm>
                  <a:prstGeom prst="triangle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ED50CB43-FD52-44F0-B177-0B763237C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5882">
                  <a:off x="8039634" y="4728570"/>
                  <a:ext cx="1746140" cy="509291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E497FA-9566-420E-8EB6-E0ECFE5DB6E8}"/>
                  </a:ext>
                </a:extLst>
              </p:cNvPr>
              <p:cNvSpPr txBox="1"/>
              <p:nvPr/>
            </p:nvSpPr>
            <p:spPr>
              <a:xfrm>
                <a:off x="5762165" y="5765967"/>
                <a:ext cx="249161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지속적인 </a:t>
                </a:r>
                <a:r>
                  <a:rPr lang="en-US" altLang="ko-KR" b="1" dirty="0"/>
                  <a:t>Pitch</a:t>
                </a:r>
                <a:r>
                  <a:rPr lang="ko-KR" altLang="en-US" b="1" dirty="0"/>
                  <a:t>값 변경</a:t>
                </a:r>
              </a:p>
            </p:txBody>
          </p:sp>
          <p:sp>
            <p:nvSpPr>
              <p:cNvPr id="17" name="화살표: 굽음 16">
                <a:extLst>
                  <a:ext uri="{FF2B5EF4-FFF2-40B4-BE49-F238E27FC236}">
                    <a16:creationId xmlns:a16="http://schemas.microsoft.com/office/drawing/2014/main" id="{176BAF02-61CE-4F26-B60D-527AC4D94753}"/>
                  </a:ext>
                </a:extLst>
              </p:cNvPr>
              <p:cNvSpPr/>
              <p:nvPr/>
            </p:nvSpPr>
            <p:spPr>
              <a:xfrm flipH="1">
                <a:off x="7429507" y="3460323"/>
                <a:ext cx="2518164" cy="1294544"/>
              </a:xfrm>
              <a:prstGeom prst="bentArrow">
                <a:avLst>
                  <a:gd name="adj1" fmla="val 25794"/>
                  <a:gd name="adj2" fmla="val 31349"/>
                  <a:gd name="adj3" fmla="val 33730"/>
                  <a:gd name="adj4" fmla="val 70833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FD6A2D6-B57D-44AF-9835-6A801E5807EB}"/>
                </a:ext>
              </a:extLst>
            </p:cNvPr>
            <p:cNvGrpSpPr/>
            <p:nvPr/>
          </p:nvGrpSpPr>
          <p:grpSpPr>
            <a:xfrm rot="1784844">
              <a:off x="8023503" y="5255587"/>
              <a:ext cx="1092121" cy="533888"/>
              <a:chOff x="2106796" y="1696776"/>
              <a:chExt cx="1222910" cy="491619"/>
            </a:xfrm>
          </p:grpSpPr>
          <p:sp>
            <p:nvSpPr>
              <p:cNvPr id="3" name="화살표: 갈매기형 수장 2">
                <a:extLst>
                  <a:ext uri="{FF2B5EF4-FFF2-40B4-BE49-F238E27FC236}">
                    <a16:creationId xmlns:a16="http://schemas.microsoft.com/office/drawing/2014/main" id="{13B3E11C-A1B8-4344-9D4F-30BB6A8CE7AC}"/>
                  </a:ext>
                </a:extLst>
              </p:cNvPr>
              <p:cNvSpPr/>
              <p:nvPr/>
            </p:nvSpPr>
            <p:spPr>
              <a:xfrm flipH="1">
                <a:off x="2106796" y="1696776"/>
                <a:ext cx="452063" cy="491619"/>
              </a:xfrm>
              <a:prstGeom prst="chevron">
                <a:avLst>
                  <a:gd name="adj" fmla="val 467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AAD8F58C-C3AF-4F12-8E54-BF8EE58B7999}"/>
                  </a:ext>
                </a:extLst>
              </p:cNvPr>
              <p:cNvSpPr/>
              <p:nvPr/>
            </p:nvSpPr>
            <p:spPr>
              <a:xfrm flipH="1">
                <a:off x="2486346" y="1696776"/>
                <a:ext cx="452063" cy="491619"/>
              </a:xfrm>
              <a:prstGeom prst="chevron">
                <a:avLst>
                  <a:gd name="adj" fmla="val 467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42FFAFA8-5899-4152-9270-122E2E356442}"/>
                  </a:ext>
                </a:extLst>
              </p:cNvPr>
              <p:cNvSpPr/>
              <p:nvPr/>
            </p:nvSpPr>
            <p:spPr>
              <a:xfrm flipH="1">
                <a:off x="2877643" y="1696776"/>
                <a:ext cx="452063" cy="491619"/>
              </a:xfrm>
              <a:prstGeom prst="chevron">
                <a:avLst>
                  <a:gd name="adj" fmla="val 467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59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1E2351-CB02-4A37-9FF0-38AD53A6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/>
              <a:t>시연영상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5EB505-AE12-4878-88D1-3A93384E0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2BC7B8-5515-40FA-A38E-1054E206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1342" y="0"/>
            <a:ext cx="46506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DD55F7DD-ACF1-44A0-B9B5-FC5A87544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958640"/>
            <a:ext cx="336373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akaoTalk_Video_20191216_0757_55_138" descr="실내, 테이블, 방, 앉아있는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43032828-35CF-4E58-A1BB-F1A6D2003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2369" y="1251276"/>
            <a:ext cx="2433227" cy="43257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002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EA665E-3A83-46FF-8A1A-4DEDC8ED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chemeClr val="tx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1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115</Words>
  <Application>Microsoft Office PowerPoint</Application>
  <PresentationFormat>와이드스크린</PresentationFormat>
  <Paragraphs>28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명언</vt:lpstr>
      <vt:lpstr>AD-PROJECT -1조 발표-</vt:lpstr>
      <vt:lpstr>PowerPoint 프레젠테이션</vt:lpstr>
      <vt:lpstr>1.전방사물 포착 시 정지기능</vt:lpstr>
      <vt:lpstr>2. 일정 경사도 이상 올라가면 감속</vt:lpstr>
      <vt:lpstr>3. 오르막길 주행 후, 주차</vt:lpstr>
      <vt:lpstr>시연영상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AD-PROJECT -1조 발표-</dc:title>
  <dc:creator>(소프트웨어학부)최정훈</dc:creator>
  <cp:lastModifiedBy>(소프트웨어학부)최정훈</cp:lastModifiedBy>
  <cp:revision>2</cp:revision>
  <dcterms:created xsi:type="dcterms:W3CDTF">2019-12-15T23:01:14Z</dcterms:created>
  <dcterms:modified xsi:type="dcterms:W3CDTF">2019-12-15T23:08:26Z</dcterms:modified>
</cp:coreProperties>
</file>